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77950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3403220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72656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29890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B0E195-477D-4AE0-898D-DA49BA9CCE6A}" type="datetimeFigureOut">
              <a:rPr lang="ar-IQ" smtClean="0"/>
              <a:t>23/04/1439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2059151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8B0E195-477D-4AE0-898D-DA49BA9CCE6A}" type="datetimeFigureOut">
              <a:rPr lang="ar-IQ" smtClean="0"/>
              <a:t>23/04/1439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428814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8B0E195-477D-4AE0-898D-DA49BA9CCE6A}" type="datetimeFigureOut">
              <a:rPr lang="ar-IQ" smtClean="0"/>
              <a:t>23/04/1439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151671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8B0E195-477D-4AE0-898D-DA49BA9CCE6A}" type="datetimeFigureOut">
              <a:rPr lang="ar-IQ" smtClean="0"/>
              <a:t>23/04/1439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239858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B0E195-477D-4AE0-898D-DA49BA9CCE6A}" type="datetimeFigureOut">
              <a:rPr lang="ar-IQ" smtClean="0"/>
              <a:t>23/04/1439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402766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B0E195-477D-4AE0-898D-DA49BA9CCE6A}" type="datetimeFigureOut">
              <a:rPr lang="ar-IQ" smtClean="0"/>
              <a:t>23/04/1439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38165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B0E195-477D-4AE0-898D-DA49BA9CCE6A}" type="datetimeFigureOut">
              <a:rPr lang="ar-IQ" smtClean="0"/>
              <a:t>23/04/1439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93B5827-416F-4C80-8AF2-8C59BF1EDA4C}" type="slidenum">
              <a:rPr lang="ar-IQ" smtClean="0"/>
              <a:t>‹#›</a:t>
            </a:fld>
            <a:endParaRPr lang="ar-IQ"/>
          </a:p>
        </p:txBody>
      </p:sp>
    </p:spTree>
    <p:extLst>
      <p:ext uri="{BB962C8B-B14F-4D97-AF65-F5344CB8AC3E}">
        <p14:creationId xmlns:p14="http://schemas.microsoft.com/office/powerpoint/2010/main" val="3007148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B0E195-477D-4AE0-898D-DA49BA9CCE6A}" type="datetimeFigureOut">
              <a:rPr lang="ar-IQ" smtClean="0"/>
              <a:t>23/04/1439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93B5827-416F-4C80-8AF2-8C59BF1EDA4C}" type="slidenum">
              <a:rPr lang="ar-IQ" smtClean="0"/>
              <a:t>‹#›</a:t>
            </a:fld>
            <a:endParaRPr lang="ar-IQ"/>
          </a:p>
        </p:txBody>
      </p:sp>
    </p:spTree>
    <p:extLst>
      <p:ext uri="{BB962C8B-B14F-4D97-AF65-F5344CB8AC3E}">
        <p14:creationId xmlns:p14="http://schemas.microsoft.com/office/powerpoint/2010/main" val="1179935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5220072" y="1615144"/>
            <a:ext cx="3486150"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sz="2400">
                <a:solidFill>
                  <a:schemeClr val="tx1"/>
                </a:solidFill>
                <a:latin typeface="Times New Roman" pitchFamily="18" charset="0"/>
              </a:defRPr>
            </a:lvl1pPr>
            <a:lvl2pPr marL="742950" indent="-285750" defTabSz="685800">
              <a:defRPr sz="2400">
                <a:solidFill>
                  <a:schemeClr val="tx1"/>
                </a:solidFill>
                <a:latin typeface="Times New Roman" pitchFamily="18" charset="0"/>
              </a:defRPr>
            </a:lvl2pPr>
            <a:lvl3pPr marL="1143000" indent="-228600" defTabSz="685800">
              <a:defRPr sz="2400">
                <a:solidFill>
                  <a:schemeClr val="tx1"/>
                </a:solidFill>
                <a:latin typeface="Times New Roman" pitchFamily="18" charset="0"/>
              </a:defRPr>
            </a:lvl3pPr>
            <a:lvl4pPr marL="1600200" indent="-228600" defTabSz="685800">
              <a:defRPr sz="2400">
                <a:solidFill>
                  <a:schemeClr val="tx1"/>
                </a:solidFill>
                <a:latin typeface="Times New Roman" pitchFamily="18" charset="0"/>
              </a:defRPr>
            </a:lvl4pPr>
            <a:lvl5pPr marL="2057400" indent="-228600" defTabSz="685800">
              <a:defRPr sz="2400">
                <a:solidFill>
                  <a:schemeClr val="tx1"/>
                </a:solidFill>
                <a:latin typeface="Times New Roman" pitchFamily="18" charset="0"/>
              </a:defRPr>
            </a:lvl5pPr>
            <a:lvl6pPr marL="2514600" indent="-228600" algn="l" defTabSz="685800" rtl="0" eaLnBrk="0" fontAlgn="base" hangingPunct="0">
              <a:spcBef>
                <a:spcPct val="0"/>
              </a:spcBef>
              <a:spcAft>
                <a:spcPct val="0"/>
              </a:spcAft>
              <a:defRPr sz="2400">
                <a:solidFill>
                  <a:schemeClr val="tx1"/>
                </a:solidFill>
                <a:latin typeface="Times New Roman" pitchFamily="18" charset="0"/>
              </a:defRPr>
            </a:lvl6pPr>
            <a:lvl7pPr marL="2971800" indent="-228600" algn="l" defTabSz="685800" rtl="0" eaLnBrk="0" fontAlgn="base" hangingPunct="0">
              <a:spcBef>
                <a:spcPct val="0"/>
              </a:spcBef>
              <a:spcAft>
                <a:spcPct val="0"/>
              </a:spcAft>
              <a:defRPr sz="2400">
                <a:solidFill>
                  <a:schemeClr val="tx1"/>
                </a:solidFill>
                <a:latin typeface="Times New Roman" pitchFamily="18" charset="0"/>
              </a:defRPr>
            </a:lvl7pPr>
            <a:lvl8pPr marL="3429000" indent="-228600" algn="l" defTabSz="685800" rtl="0" eaLnBrk="0" fontAlgn="base" hangingPunct="0">
              <a:spcBef>
                <a:spcPct val="0"/>
              </a:spcBef>
              <a:spcAft>
                <a:spcPct val="0"/>
              </a:spcAft>
              <a:defRPr sz="2400">
                <a:solidFill>
                  <a:schemeClr val="tx1"/>
                </a:solidFill>
                <a:latin typeface="Times New Roman" pitchFamily="18" charset="0"/>
              </a:defRPr>
            </a:lvl8pPr>
            <a:lvl9pPr marL="3886200" indent="-228600" algn="l" defTabSz="685800" rtl="0" eaLnBrk="0" fontAlgn="base" hangingPunct="0">
              <a:spcBef>
                <a:spcPct val="0"/>
              </a:spcBef>
              <a:spcAft>
                <a:spcPct val="0"/>
              </a:spcAft>
              <a:defRPr sz="2400">
                <a:solidFill>
                  <a:schemeClr val="tx1"/>
                </a:solidFill>
                <a:latin typeface="Times New Roman" pitchFamily="18" charset="0"/>
              </a:defRPr>
            </a:lvl9pPr>
          </a:lstStyle>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الكلية : القانون والعلوم السياسية</a:t>
            </a: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القسم : القانون </a:t>
            </a: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المحاضر : </a:t>
            </a:r>
            <a:r>
              <a:rPr lang="ar-SA" altLang="ar-IQ" sz="2100" b="1" dirty="0">
                <a:solidFill>
                  <a:prstClr val="black"/>
                </a:solidFill>
                <a:latin typeface="Traditional Arabic" pitchFamily="18" charset="-78"/>
                <a:cs typeface="Traditional Arabic" pitchFamily="18" charset="-78"/>
              </a:rPr>
              <a:t>م.م زهراء عبد المنعم عبد الله</a:t>
            </a:r>
            <a:endParaRPr lang="ar-IQ" altLang="ar-IQ" sz="2100" b="1" dirty="0">
              <a:solidFill>
                <a:prstClr val="black"/>
              </a:solidFill>
              <a:latin typeface="Traditional Arabic" pitchFamily="18" charset="-78"/>
              <a:cs typeface="Traditional Arabic" pitchFamily="18" charset="-78"/>
            </a:endParaRP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المادة: </a:t>
            </a:r>
            <a:r>
              <a:rPr lang="ar-SA" altLang="ar-IQ" sz="2100" b="1" dirty="0">
                <a:solidFill>
                  <a:prstClr val="black"/>
                </a:solidFill>
                <a:latin typeface="Traditional Arabic" pitchFamily="18" charset="-78"/>
                <a:cs typeface="Traditional Arabic" pitchFamily="18" charset="-78"/>
              </a:rPr>
              <a:t>تاريخ القانون </a:t>
            </a:r>
            <a:endParaRPr lang="ar-IQ" altLang="ar-IQ" sz="2100" b="1" dirty="0">
              <a:solidFill>
                <a:prstClr val="black"/>
              </a:solidFill>
              <a:latin typeface="Traditional Arabic" pitchFamily="18" charset="-78"/>
              <a:cs typeface="Traditional Arabic" pitchFamily="18" charset="-78"/>
            </a:endParaRP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اللقب العلمي : مدرس مساعد</a:t>
            </a:r>
          </a:p>
          <a:p>
            <a:pPr fontAlgn="base">
              <a:lnSpc>
                <a:spcPct val="150000"/>
              </a:lnSpc>
              <a:spcBef>
                <a:spcPts val="750"/>
              </a:spcBef>
              <a:spcAft>
                <a:spcPct val="0"/>
              </a:spcAft>
              <a:buFont typeface="Arial" pitchFamily="34" charset="0"/>
              <a:buNone/>
            </a:pPr>
            <a:r>
              <a:rPr lang="ar-IQ" altLang="ar-IQ" sz="2100" b="1" dirty="0">
                <a:solidFill>
                  <a:prstClr val="black"/>
                </a:solidFill>
                <a:latin typeface="Traditional Arabic" pitchFamily="18" charset="-78"/>
                <a:cs typeface="Traditional Arabic" pitchFamily="18" charset="-78"/>
              </a:rPr>
              <a:t>المؤهل العلمي : ماجستير </a:t>
            </a:r>
          </a:p>
          <a:p>
            <a:pPr fontAlgn="base">
              <a:lnSpc>
                <a:spcPct val="150000"/>
              </a:lnSpc>
              <a:spcBef>
                <a:spcPts val="750"/>
              </a:spcBef>
              <a:spcAft>
                <a:spcPct val="0"/>
              </a:spcAft>
              <a:buFont typeface="Arial" pitchFamily="34" charset="0"/>
              <a:buNone/>
            </a:pPr>
            <a:endParaRPr lang="ar-IQ" altLang="ar-IQ" sz="2100" dirty="0">
              <a:solidFill>
                <a:prstClr val="black"/>
              </a:solidFill>
              <a:latin typeface="Calibri" pitchFamily="34" charset="0"/>
            </a:endParaRPr>
          </a:p>
        </p:txBody>
      </p:sp>
      <p:sp>
        <p:nvSpPr>
          <p:cNvPr id="5" name="Content Placeholder 2"/>
          <p:cNvSpPr txBox="1">
            <a:spLocks/>
          </p:cNvSpPr>
          <p:nvPr/>
        </p:nvSpPr>
        <p:spPr bwMode="auto">
          <a:xfrm>
            <a:off x="625780" y="1772816"/>
            <a:ext cx="348615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r" defTabSz="685800" rtl="1"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r" defTabSz="685800" rtl="1" eaLnBrk="0" fontAlgn="base" hangingPunct="0">
              <a:lnSpc>
                <a:spcPct val="90000"/>
              </a:lnSpc>
              <a:spcBef>
                <a:spcPts val="375"/>
              </a:spcBef>
              <a:spcAft>
                <a:spcPct val="0"/>
              </a:spcAft>
              <a:buFont typeface="Arial" pitchFamily="34" charset="0"/>
              <a:buChar char="•"/>
              <a:defRPr sz="2800" kern="1200">
                <a:solidFill>
                  <a:schemeClr val="tx1"/>
                </a:solidFill>
                <a:latin typeface="+mn-lt"/>
                <a:ea typeface="+mn-ea"/>
                <a:cs typeface="+mn-cs"/>
              </a:defRPr>
            </a:lvl2pPr>
            <a:lvl3pPr marL="857250" indent="-171450" algn="r" defTabSz="685800" rtl="1"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r" defTabSz="685800" rtl="1"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r" defTabSz="685800" rtl="1"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eaLnBrk="1" hangingPunct="1">
              <a:lnSpc>
                <a:spcPct val="150000"/>
              </a:lnSpc>
              <a:buFont typeface="Arial" pitchFamily="34" charset="0"/>
              <a:buNone/>
            </a:pPr>
            <a:r>
              <a:rPr lang="ar-IQ" altLang="ar-IQ" b="1" dirty="0" smtClean="0">
                <a:latin typeface="Traditional Arabic" pitchFamily="18" charset="-78"/>
                <a:cs typeface="Traditional Arabic" pitchFamily="18" charset="-78"/>
              </a:rPr>
              <a:t>جمهورية العراق</a:t>
            </a:r>
          </a:p>
          <a:p>
            <a:pPr marL="0" indent="0" algn="ctr" eaLnBrk="1" hangingPunct="1">
              <a:lnSpc>
                <a:spcPct val="150000"/>
              </a:lnSpc>
              <a:buFont typeface="Arial" pitchFamily="34" charset="0"/>
              <a:buNone/>
            </a:pPr>
            <a:r>
              <a:rPr lang="ar-IQ" altLang="ar-IQ" b="1" dirty="0" smtClean="0">
                <a:latin typeface="Traditional Arabic" pitchFamily="18" charset="-78"/>
                <a:cs typeface="Traditional Arabic" pitchFamily="18" charset="-78"/>
              </a:rPr>
              <a:t>وزارة التعليم العالي والبحث العلمي</a:t>
            </a:r>
          </a:p>
          <a:p>
            <a:pPr marL="0" indent="0" algn="ctr" eaLnBrk="1" hangingPunct="1">
              <a:lnSpc>
                <a:spcPct val="150000"/>
              </a:lnSpc>
              <a:buFont typeface="Arial" pitchFamily="34" charset="0"/>
              <a:buNone/>
            </a:pPr>
            <a:r>
              <a:rPr lang="ar-IQ" altLang="ar-IQ" b="1" smtClean="0">
                <a:latin typeface="Traditional Arabic" pitchFamily="18" charset="-78"/>
                <a:cs typeface="Traditional Arabic" pitchFamily="18" charset="-78"/>
              </a:rPr>
              <a:t>قسم القانون</a:t>
            </a:r>
            <a:endParaRPr lang="ar-IQ" altLang="ar-IQ" b="1" dirty="0" smtClean="0">
              <a:latin typeface="Traditional Arabic" pitchFamily="18" charset="-78"/>
              <a:cs typeface="Traditional Arabic" pitchFamily="18" charset="-78"/>
            </a:endParaRPr>
          </a:p>
        </p:txBody>
      </p:sp>
      <p:sp>
        <p:nvSpPr>
          <p:cNvPr id="6" name="Title 1"/>
          <p:cNvSpPr txBox="1">
            <a:spLocks/>
          </p:cNvSpPr>
          <p:nvPr/>
        </p:nvSpPr>
        <p:spPr bwMode="auto">
          <a:xfrm>
            <a:off x="816276" y="234949"/>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defTabSz="685800" rtl="1" eaLnBrk="0" fontAlgn="base" hangingPunct="0">
              <a:lnSpc>
                <a:spcPct val="90000"/>
              </a:lnSpc>
              <a:spcBef>
                <a:spcPct val="0"/>
              </a:spcBef>
              <a:spcAft>
                <a:spcPct val="0"/>
              </a:spcAft>
              <a:defRPr sz="3300" kern="1200">
                <a:solidFill>
                  <a:schemeClr val="tx1"/>
                </a:solidFill>
                <a:latin typeface="+mj-lt"/>
                <a:ea typeface="+mj-ea"/>
                <a:cs typeface="+mj-cs"/>
              </a:defRPr>
            </a:lvl1pPr>
            <a:lvl2pPr algn="r" defTabSz="685800" rtl="1"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r" defTabSz="685800" rtl="1"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r" defTabSz="685800" rtl="1"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r" defTabSz="685800" rtl="1"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algn="ctr" eaLnBrk="1" hangingPunct="1"/>
            <a:r>
              <a:rPr lang="ar-IQ" altLang="ar-IQ" smtClean="0">
                <a:solidFill>
                  <a:srgbClr val="FF0000"/>
                </a:solidFill>
                <a:latin typeface="Andalus" pitchFamily="18" charset="-78"/>
                <a:cs typeface="DecoType Thuluth" pitchFamily="2" charset="-78"/>
              </a:rPr>
              <a:t>بسم الله الرحمن الرحيم</a:t>
            </a:r>
            <a:endParaRPr lang="ar-IQ" altLang="ar-IQ" dirty="0" smtClean="0">
              <a:solidFill>
                <a:srgbClr val="FF0000"/>
              </a:solidFill>
              <a:latin typeface="Andalus" pitchFamily="18" charset="-78"/>
              <a:cs typeface="DecoType Thuluth" pitchFamily="2" charset="-78"/>
            </a:endParaRPr>
          </a:p>
        </p:txBody>
      </p:sp>
    </p:spTree>
    <p:extLst>
      <p:ext uri="{BB962C8B-B14F-4D97-AF65-F5344CB8AC3E}">
        <p14:creationId xmlns:p14="http://schemas.microsoft.com/office/powerpoint/2010/main" val="171547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additive="base">
                                        <p:cTn id="2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calcmode="lin" valueType="num">
                                      <p:cBhvr additive="base">
                                        <p:cTn id="3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additive="base">
                                        <p:cTn id="4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 calcmode="lin" valueType="num">
                                      <p:cBhvr additive="base">
                                        <p:cTn id="4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xEl>
                                              <p:pRg st="2" end="2"/>
                                            </p:txEl>
                                          </p:spTgt>
                                        </p:tgtEl>
                                        <p:attrNameLst>
                                          <p:attrName>style.visibility</p:attrName>
                                        </p:attrNameLst>
                                      </p:cBhvr>
                                      <p:to>
                                        <p:strVal val="visible"/>
                                      </p:to>
                                    </p:set>
                                    <p:anim calcmode="lin" valueType="num">
                                      <p:cBhvr additive="base">
                                        <p:cTn id="5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55" fill="hold">
                            <p:stCondLst>
                              <p:cond delay="500"/>
                            </p:stCondLst>
                            <p:childTnLst>
                              <p:par>
                                <p:cTn id="56" presetID="42" presetClass="entr" presetSubtype="0" fill="hold" grpId="0" nodeType="after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1000"/>
                                        <p:tgtEl>
                                          <p:spTgt spid="6"/>
                                        </p:tgtEl>
                                      </p:cBhvr>
                                    </p:animEffect>
                                    <p:anim calcmode="lin" valueType="num">
                                      <p:cBhvr>
                                        <p:cTn id="59" dur="1000" fill="hold"/>
                                        <p:tgtEl>
                                          <p:spTgt spid="6"/>
                                        </p:tgtEl>
                                        <p:attrNameLst>
                                          <p:attrName>ppt_x</p:attrName>
                                        </p:attrNameLst>
                                      </p:cBhvr>
                                      <p:tavLst>
                                        <p:tav tm="0">
                                          <p:val>
                                            <p:strVal val="#ppt_x"/>
                                          </p:val>
                                        </p:tav>
                                        <p:tav tm="100000">
                                          <p:val>
                                            <p:strVal val="#ppt_x"/>
                                          </p:val>
                                        </p:tav>
                                      </p:tavLst>
                                    </p:anim>
                                    <p:anim calcmode="lin" valueType="num">
                                      <p:cBhvr>
                                        <p:cTn id="6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accent3"/>
                </a:solidFill>
              </a:rPr>
              <a:t>تطور القانون ووسائله</a:t>
            </a:r>
            <a:endParaRPr lang="ar-IQ" dirty="0">
              <a:solidFill>
                <a:schemeClr val="accent3"/>
              </a:solidFill>
            </a:endParaRPr>
          </a:p>
        </p:txBody>
      </p:sp>
      <p:sp>
        <p:nvSpPr>
          <p:cNvPr id="3" name="عنصر نائب للمحتوى 2"/>
          <p:cNvSpPr>
            <a:spLocks noGrp="1"/>
          </p:cNvSpPr>
          <p:nvPr>
            <p:ph idx="1"/>
          </p:nvPr>
        </p:nvSpPr>
        <p:spPr/>
        <p:txBody>
          <a:bodyPr>
            <a:normAutofit fontScale="92500" lnSpcReduction="10000"/>
          </a:bodyPr>
          <a:lstStyle/>
          <a:p>
            <a:pPr marL="0" indent="0" algn="just">
              <a:buNone/>
            </a:pPr>
            <a:r>
              <a:rPr lang="ar-SA" sz="2400" b="1" dirty="0" smtClean="0"/>
              <a:t>حاول علماء تاريخ القانون ان يفسرو علة التطور واسباب الجمود فاعطى بعضهم الاهمية في ذلك الى السرعة التي انتقلت بها الشرائع الى مرحلتها القانونية الاخيرة مرحلة التقنين فظهرت العديد من الوسائل نتيجة لتطور القانون ومن اهمها :</a:t>
            </a:r>
          </a:p>
          <a:p>
            <a:pPr marL="0" indent="0" algn="just">
              <a:buNone/>
            </a:pPr>
            <a:r>
              <a:rPr lang="ar-SA" sz="2400" b="1" dirty="0" smtClean="0"/>
              <a:t>1</a:t>
            </a:r>
            <a:r>
              <a:rPr lang="ar-SA" sz="2400" b="1" dirty="0" smtClean="0">
                <a:solidFill>
                  <a:srgbClr val="FF0000"/>
                </a:solidFill>
              </a:rPr>
              <a:t>- الحيلة القانونية :- </a:t>
            </a:r>
            <a:r>
              <a:rPr lang="ar-SA" sz="2400" b="1" dirty="0" smtClean="0"/>
              <a:t>انها افتراض امر مخالف للحقيقة والواقع للتوصل الى تغير احكام القانون دون التعرض الى نصوصه ولذلك فقد قامو بالتحايل على الاحكام القانونية دون المساس بالنصوص القانونية وذلك لكون ان هذه النصوص القانونية من الوحي الالهي مما ادى الى عدم التلاعب بهذه النصوص لاحترام وقدسية هذه النصوص القانونية.</a:t>
            </a:r>
          </a:p>
          <a:p>
            <a:pPr marL="0" indent="0" algn="just">
              <a:buNone/>
            </a:pPr>
            <a:r>
              <a:rPr lang="ar-SA" sz="2400" b="1" dirty="0" smtClean="0"/>
              <a:t>2</a:t>
            </a:r>
            <a:r>
              <a:rPr lang="ar-SA" sz="2400" b="1" dirty="0" smtClean="0">
                <a:solidFill>
                  <a:srgbClr val="FF0000"/>
                </a:solidFill>
              </a:rPr>
              <a:t>- مبادئ العدالة </a:t>
            </a:r>
            <a:r>
              <a:rPr lang="ar-SA" sz="2400" b="1" dirty="0" smtClean="0"/>
              <a:t>:- هي قواعد التي يستوحيها العقل المصيب والنظر السديد من روح العدل والانصاف لتعديل احكام القانون وتكملتها باضافة نص جديد او الغاء النص القديم او تعديله قد استعمل الانسان هذه الوسيلة عندا ضعف تمسكه بالديانة البدائية القديمة فقد قام بتغيير او تعديل او حذف النصوص القانونية عكس ما هو كان سابقا عند الحيلة القانونية التي لم يجرء الانسان على تغيير النصوص القانونية وانما فقط تحايل على الاحكام القانونية.  </a:t>
            </a:r>
            <a:endParaRPr lang="ar-IQ" sz="2400" b="1" dirty="0"/>
          </a:p>
        </p:txBody>
      </p:sp>
    </p:spTree>
    <p:extLst>
      <p:ext uri="{BB962C8B-B14F-4D97-AF65-F5344CB8AC3E}">
        <p14:creationId xmlns:p14="http://schemas.microsoft.com/office/powerpoint/2010/main" val="2213260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solidFill>
                  <a:schemeClr val="accent3"/>
                </a:solidFill>
              </a:rPr>
              <a:t>تطور القانون ووسائله</a:t>
            </a:r>
            <a:endParaRPr lang="ar-IQ" dirty="0">
              <a:solidFill>
                <a:schemeClr val="accent3"/>
              </a:solidFill>
            </a:endParaRPr>
          </a:p>
        </p:txBody>
      </p:sp>
      <p:sp>
        <p:nvSpPr>
          <p:cNvPr id="3" name="عنصر نائب للمحتوى 2"/>
          <p:cNvSpPr>
            <a:spLocks noGrp="1"/>
          </p:cNvSpPr>
          <p:nvPr>
            <p:ph idx="1"/>
          </p:nvPr>
        </p:nvSpPr>
        <p:spPr/>
        <p:txBody>
          <a:bodyPr>
            <a:normAutofit/>
          </a:bodyPr>
          <a:lstStyle/>
          <a:p>
            <a:pPr marL="0" indent="0" algn="just">
              <a:buNone/>
            </a:pPr>
            <a:r>
              <a:rPr lang="ar-SA" sz="2800" dirty="0" smtClean="0"/>
              <a:t>اثر مبادئ العدالة في تطوير القانون الروماني :-</a:t>
            </a:r>
          </a:p>
          <a:p>
            <a:pPr marL="0" indent="0" algn="just">
              <a:buNone/>
            </a:pPr>
            <a:r>
              <a:rPr lang="ar-SA" sz="2800" dirty="0" smtClean="0"/>
              <a:t>1- </a:t>
            </a:r>
            <a:r>
              <a:rPr lang="ar-SA" sz="2800" dirty="0" smtClean="0">
                <a:solidFill>
                  <a:schemeClr val="accent6"/>
                </a:solidFill>
              </a:rPr>
              <a:t>الاثار الناتجة عن تحول اهتمام الرومان من الشكل الى الحقيقة  والجوهر </a:t>
            </a:r>
          </a:p>
          <a:p>
            <a:pPr marL="0" indent="0" algn="just">
              <a:buNone/>
            </a:pPr>
            <a:r>
              <a:rPr lang="ar-SA" sz="2800" dirty="0" smtClean="0"/>
              <a:t>2- </a:t>
            </a:r>
            <a:r>
              <a:rPr lang="ar-SA" sz="2800" dirty="0" smtClean="0">
                <a:solidFill>
                  <a:schemeClr val="accent6"/>
                </a:solidFill>
              </a:rPr>
              <a:t>الاثار الناتجة من اقرار مبدأ العدالة والمساواة التي دفعت الرومان الى ان يوحدوا بعض احكام الاشخاص والاموال والمعاملات وغيرها </a:t>
            </a:r>
            <a:r>
              <a:rPr lang="ar-SA" sz="2800" dirty="0" smtClean="0"/>
              <a:t>.</a:t>
            </a:r>
            <a:endParaRPr lang="ar-IQ" sz="2800" dirty="0"/>
          </a:p>
        </p:txBody>
      </p:sp>
    </p:spTree>
    <p:extLst>
      <p:ext uri="{BB962C8B-B14F-4D97-AF65-F5344CB8AC3E}">
        <p14:creationId xmlns:p14="http://schemas.microsoft.com/office/powerpoint/2010/main" val="369502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solidFill>
                  <a:schemeClr val="accent3"/>
                </a:solidFill>
              </a:rPr>
              <a:t>تطور القانون ووسائله</a:t>
            </a:r>
            <a:endParaRPr lang="ar-IQ" dirty="0">
              <a:solidFill>
                <a:schemeClr val="accent3"/>
              </a:solidFill>
            </a:endParaRPr>
          </a:p>
        </p:txBody>
      </p:sp>
      <p:sp>
        <p:nvSpPr>
          <p:cNvPr id="3" name="عنصر نائب للمحتوى 2"/>
          <p:cNvSpPr>
            <a:spLocks noGrp="1"/>
          </p:cNvSpPr>
          <p:nvPr>
            <p:ph idx="1"/>
          </p:nvPr>
        </p:nvSpPr>
        <p:spPr/>
        <p:txBody>
          <a:bodyPr>
            <a:normAutofit/>
          </a:bodyPr>
          <a:lstStyle/>
          <a:p>
            <a:pPr marL="0" indent="0" algn="just">
              <a:buNone/>
            </a:pPr>
            <a:r>
              <a:rPr lang="ar-SA" sz="2800" dirty="0" smtClean="0"/>
              <a:t>3- </a:t>
            </a:r>
            <a:r>
              <a:rPr lang="ar-SA" sz="2800" dirty="0" smtClean="0">
                <a:solidFill>
                  <a:srgbClr val="FF0000"/>
                </a:solidFill>
              </a:rPr>
              <a:t>التشريع :</a:t>
            </a:r>
            <a:r>
              <a:rPr lang="ar-SA" sz="2800" dirty="0" smtClean="0"/>
              <a:t>- وله معنيان معنى عام ومعنى خاص فاما المعنى العام فهو وضع الاحام القانونية واستنباطها من مصادرها المختلفة كالدين والعرف والقضاء والفقه ومبادئ العدالة والهيئة التي تمارس السلطة التشريعية اما التشريع بالمعنى الخاص فهو سن الاحكام القانونية من الهيئة التي تملك هذا الحق وقد يمارس السلطة التشريعية فرد مستبد او اقلية حاكمة من الحكام او هيئة تمثل مجموع الشعب فان التشريع في الوقت الحاضر هو وسيلة مهمة من وسائل تطوير القوانين بل وانه يعتبر اليوم اهم الوسائل .وقد استعمل التشريع بعد استعمال كل من الحليلة القانونية ومبادئ العدالة فالانسان لم يستعن به الا حينما جرئ على تغيير حكم القانون بتبديل نصوصه او الغائها .</a:t>
            </a:r>
            <a:endParaRPr lang="ar-IQ" sz="2800" dirty="0"/>
          </a:p>
        </p:txBody>
      </p:sp>
    </p:spTree>
    <p:extLst>
      <p:ext uri="{BB962C8B-B14F-4D97-AF65-F5344CB8AC3E}">
        <p14:creationId xmlns:p14="http://schemas.microsoft.com/office/powerpoint/2010/main" val="25421073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360</Words>
  <Application>Microsoft Office PowerPoint</Application>
  <PresentationFormat>عرض على الشاشة (3:4)‏</PresentationFormat>
  <Paragraphs>20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تطور القانون ووسائله</vt:lpstr>
      <vt:lpstr>تطور القانون ووسائله</vt:lpstr>
      <vt:lpstr>تطور القانون ووسائله</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8</cp:revision>
  <dcterms:created xsi:type="dcterms:W3CDTF">2018-01-10T18:25:44Z</dcterms:created>
  <dcterms:modified xsi:type="dcterms:W3CDTF">2018-01-10T19:34:00Z</dcterms:modified>
</cp:coreProperties>
</file>